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20" r:id="rId1"/>
  </p:sldMasterIdLst>
  <p:sldIdLst>
    <p:sldId id="256" r:id="rId2"/>
  </p:sldIdLst>
  <p:sldSz cx="12801600" cy="96012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成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26" autoAdjust="0"/>
    <p:restoredTop sz="94660"/>
  </p:normalViewPr>
  <p:slideViewPr>
    <p:cSldViewPr snapToGrid="0">
      <p:cViewPr varScale="1">
        <p:scale>
          <a:sx n="47" d="100"/>
          <a:sy n="47" d="100"/>
        </p:scale>
        <p:origin x="161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CB9D4-84F0-4F10-8F77-2BEAEAB6E441}" type="datetimeFigureOut">
              <a:rPr kumimoji="1" lang="ja-JP" altLang="en-US" smtClean="0"/>
              <a:t>2024/2/16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30CAD-687A-4836-8922-CDD8A1A587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2431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CB9D4-84F0-4F10-8F77-2BEAEAB6E441}" type="datetimeFigureOut">
              <a:rPr kumimoji="1" lang="ja-JP" altLang="en-US" smtClean="0"/>
              <a:t>2024/2/16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30CAD-687A-4836-8922-CDD8A1A587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7044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CB9D4-84F0-4F10-8F77-2BEAEAB6E441}" type="datetimeFigureOut">
              <a:rPr kumimoji="1" lang="ja-JP" altLang="en-US" smtClean="0"/>
              <a:t>2024/2/16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30CAD-687A-4836-8922-CDD8A1A587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7619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CB9D4-84F0-4F10-8F77-2BEAEAB6E441}" type="datetimeFigureOut">
              <a:rPr kumimoji="1" lang="ja-JP" altLang="en-US" smtClean="0"/>
              <a:t>2024/2/16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30CAD-687A-4836-8922-CDD8A1A587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249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CB9D4-84F0-4F10-8F77-2BEAEAB6E441}" type="datetimeFigureOut">
              <a:rPr kumimoji="1" lang="ja-JP" altLang="en-US" smtClean="0"/>
              <a:t>2024/2/16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30CAD-687A-4836-8922-CDD8A1A587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3792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CB9D4-84F0-4F10-8F77-2BEAEAB6E441}" type="datetimeFigureOut">
              <a:rPr kumimoji="1" lang="ja-JP" altLang="en-US" smtClean="0"/>
              <a:t>2024/2/16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30CAD-687A-4836-8922-CDD8A1A587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0263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CB9D4-84F0-4F10-8F77-2BEAEAB6E441}" type="datetimeFigureOut">
              <a:rPr kumimoji="1" lang="ja-JP" altLang="en-US" smtClean="0"/>
              <a:t>2024/2/16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30CAD-687A-4836-8922-CDD8A1A587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5074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CB9D4-84F0-4F10-8F77-2BEAEAB6E441}" type="datetimeFigureOut">
              <a:rPr kumimoji="1" lang="ja-JP" altLang="en-US" smtClean="0"/>
              <a:t>2024/2/16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30CAD-687A-4836-8922-CDD8A1A587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8864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CB9D4-84F0-4F10-8F77-2BEAEAB6E441}" type="datetimeFigureOut">
              <a:rPr kumimoji="1" lang="ja-JP" altLang="en-US" smtClean="0"/>
              <a:t>2024/2/16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30CAD-687A-4836-8922-CDD8A1A587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7789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CB9D4-84F0-4F10-8F77-2BEAEAB6E441}" type="datetimeFigureOut">
              <a:rPr kumimoji="1" lang="ja-JP" altLang="en-US" smtClean="0"/>
              <a:t>2024/2/16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30CAD-687A-4836-8922-CDD8A1A587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8490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CB9D4-84F0-4F10-8F77-2BEAEAB6E441}" type="datetimeFigureOut">
              <a:rPr kumimoji="1" lang="ja-JP" altLang="en-US" smtClean="0"/>
              <a:t>2024/2/16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30CAD-687A-4836-8922-CDD8A1A587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1232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CB9D4-84F0-4F10-8F77-2BEAEAB6E441}" type="datetimeFigureOut">
              <a:rPr kumimoji="1" lang="ja-JP" altLang="en-US" smtClean="0"/>
              <a:t>2024/2/16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130CAD-687A-4836-8922-CDD8A1A587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397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kumimoji="1"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kumimoji="1"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8A7DC55C-C353-425D-B3E7-276268B30102}"/>
              </a:ext>
            </a:extLst>
          </p:cNvPr>
          <p:cNvSpPr/>
          <p:nvPr/>
        </p:nvSpPr>
        <p:spPr>
          <a:xfrm>
            <a:off x="0" y="0"/>
            <a:ext cx="12801600" cy="31901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進捗チェックシート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DA20559-F135-41D9-B565-2E897499E35A}"/>
              </a:ext>
            </a:extLst>
          </p:cNvPr>
          <p:cNvSpPr txBox="1"/>
          <p:nvPr/>
        </p:nvSpPr>
        <p:spPr>
          <a:xfrm>
            <a:off x="1345700" y="1093374"/>
            <a:ext cx="5356274" cy="8816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□進行中または近年に整備した媒体整備</a:t>
            </a:r>
            <a:r>
              <a:rPr kumimoji="1"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（看板設置やパンフレット等）</a:t>
            </a:r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が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あるか調査し、制作会社に情報提供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□地域独自のスタイルマニュアル</a:t>
            </a:r>
            <a:r>
              <a:rPr kumimoji="1"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（世界文化遺産関連のユネスコ提出書類な</a:t>
            </a:r>
            <a:endParaRPr kumimoji="1" lang="en-US" altLang="ja-JP" sz="105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ど）</a:t>
            </a:r>
            <a:r>
              <a:rPr kumimoji="1" lang="ja-JP" altLang="en-US" sz="136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</a:t>
            </a:r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制作会社へ提供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□英語解説文の最終決定者は誰か・承認方法の決定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□地域で実施している訪日外国人の行動を把握するためのマーケ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ティング調査を実施しているか。</a:t>
            </a:r>
            <a:r>
              <a:rPr kumimoji="1"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（申請書添付しているものを除く）</a:t>
            </a:r>
            <a:endParaRPr kumimoji="1" lang="en-US" altLang="ja-JP" sz="105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□地域推薦の内容監修者の選定・推薦様式の提出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□地域側の関係者全員にオリエンテーション資料を活用し、事業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の説明が完了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□観光資源の参考資料</a:t>
            </a:r>
            <a:r>
              <a:rPr kumimoji="1"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（パンフレット、書籍、写真など）</a:t>
            </a:r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の制作会社への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提供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□執筆方針の検討</a:t>
            </a:r>
            <a:r>
              <a:rPr kumimoji="1" lang="en-US" altLang="ja-JP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既存の看板に合わせて歴史的事実を中心に執筆してほしい、　　</a:t>
            </a:r>
            <a:endParaRPr kumimoji="1" lang="en-US" altLang="ja-JP" sz="105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05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　　　　</a:t>
            </a:r>
            <a:r>
              <a:rPr kumimoji="1"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〇〇〇の要素を解説文に盛り込んでほしい等</a:t>
            </a:r>
            <a:r>
              <a:rPr kumimoji="1" lang="en-US" altLang="ja-JP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□整備対象一覧（案）の作成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□最終媒体整備の想定</a:t>
            </a:r>
            <a:r>
              <a:rPr kumimoji="1"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（看板、パンフレット、</a:t>
            </a:r>
            <a:r>
              <a:rPr kumimoji="1" lang="en-US" altLang="ja-JP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Web</a:t>
            </a:r>
            <a:r>
              <a:rPr kumimoji="1"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など）</a:t>
            </a:r>
            <a:endParaRPr kumimoji="1" lang="en-US" altLang="ja-JP" sz="105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□</a:t>
            </a:r>
            <a:r>
              <a:rPr kumimoji="1" lang="en-US" altLang="ja-JP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word</a:t>
            </a:r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数の検討</a:t>
            </a:r>
            <a:r>
              <a:rPr kumimoji="1"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kumimoji="1" lang="en-US" altLang="ja-JP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日本語</a:t>
            </a:r>
            <a:r>
              <a:rPr kumimoji="1" lang="en-US" altLang="ja-JP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</a:t>
            </a:r>
            <a:r>
              <a:rPr kumimoji="1"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文字＝</a:t>
            </a:r>
            <a:r>
              <a:rPr kumimoji="1" lang="en-US" altLang="ja-JP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200words</a:t>
            </a:r>
            <a:r>
              <a:rPr kumimoji="1"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程度）</a:t>
            </a:r>
            <a:endParaRPr kumimoji="1" lang="en-US" altLang="ja-JP" sz="105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□媒体整備のレイアウトの検討</a:t>
            </a:r>
            <a:r>
              <a:rPr kumimoji="1"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（上記</a:t>
            </a:r>
            <a:r>
              <a:rPr kumimoji="1" lang="en-US" altLang="ja-JP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word</a:t>
            </a:r>
            <a:r>
              <a:rPr kumimoji="1"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数を考慮した検討）</a:t>
            </a:r>
            <a:endParaRPr kumimoji="1" lang="en-US" altLang="ja-JP" sz="105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□優先順位の検討</a:t>
            </a:r>
            <a:r>
              <a:rPr kumimoji="1"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（早急に媒体整備を必要とする対象の精査）</a:t>
            </a:r>
            <a:endParaRPr kumimoji="1" lang="en-US" altLang="ja-JP" sz="105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□整備対象一覧（案）の決定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□現地取材の日程・ルート（仮）の決定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□全体の執筆方針の決定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□地域の関係者・内容監修者の同席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□現地取材の日程・ルートの確定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□内容監修者の同行依頼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□各観光資源の施設管理者や説明者の調整済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□整備対象一覧の決定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□個々の整備対象物の執筆方針の決定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□整備対象一覧と個々の執筆方針について関係者全員へ承諾済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357" i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357" i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□ファクトチェック</a:t>
            </a:r>
            <a:r>
              <a:rPr kumimoji="1"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（事実誤認の確認）</a:t>
            </a:r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の実施・制作会社へ提出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□内容監修者の意見の集約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□最終決定者が確認済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□受領報告書の事務局へ提出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□媒体整備完了報告書の事務局へ提出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□関係者アンケートの実施・事務局へ提出</a:t>
            </a:r>
            <a:endParaRPr kumimoji="1" lang="en-US" altLang="ja-JP" sz="1163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308E6552-BD8E-481F-A639-88374B60CFEC}"/>
              </a:ext>
            </a:extLst>
          </p:cNvPr>
          <p:cNvSpPr/>
          <p:nvPr/>
        </p:nvSpPr>
        <p:spPr>
          <a:xfrm>
            <a:off x="181117" y="708419"/>
            <a:ext cx="1142911" cy="36209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745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工程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F656011-116B-4FE4-B42F-51AFE21721C0}"/>
              </a:ext>
            </a:extLst>
          </p:cNvPr>
          <p:cNvSpPr/>
          <p:nvPr/>
        </p:nvSpPr>
        <p:spPr>
          <a:xfrm>
            <a:off x="1420837" y="708419"/>
            <a:ext cx="5189513" cy="36209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745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チェック項目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461582C4-5154-40CF-B491-EAFF189E46EE}"/>
              </a:ext>
            </a:extLst>
          </p:cNvPr>
          <p:cNvSpPr/>
          <p:nvPr/>
        </p:nvSpPr>
        <p:spPr>
          <a:xfrm>
            <a:off x="6647714" y="708419"/>
            <a:ext cx="1411878" cy="36209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情報共有期限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AECF6035-3E68-4524-8ACB-1CBA2206592D}"/>
              </a:ext>
            </a:extLst>
          </p:cNvPr>
          <p:cNvSpPr txBox="1"/>
          <p:nvPr/>
        </p:nvSpPr>
        <p:spPr>
          <a:xfrm>
            <a:off x="6605518" y="1082223"/>
            <a:ext cx="1518567" cy="88635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□事前</a:t>
            </a:r>
            <a:r>
              <a:rPr kumimoji="1" lang="en-US" altLang="ja-JP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MTG</a:t>
            </a:r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まで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□現地取材まで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□整備決定まで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□事前</a:t>
            </a:r>
            <a:r>
              <a:rPr kumimoji="1" lang="en-US" altLang="ja-JP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MTG</a:t>
            </a:r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まで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□事前</a:t>
            </a:r>
            <a:r>
              <a:rPr kumimoji="1" lang="en-US" altLang="ja-JP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MTG</a:t>
            </a:r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まで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□事前</a:t>
            </a:r>
            <a:r>
              <a:rPr kumimoji="1" lang="en-US" altLang="ja-JP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MTG</a:t>
            </a:r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まで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□収集次第適宜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□事前</a:t>
            </a:r>
            <a:r>
              <a:rPr kumimoji="1" lang="en-US" altLang="ja-JP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MTG</a:t>
            </a:r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協議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□事前</a:t>
            </a:r>
            <a:r>
              <a:rPr kumimoji="1" lang="en-US" altLang="ja-JP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MTG</a:t>
            </a:r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まで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□事前</a:t>
            </a:r>
            <a:r>
              <a:rPr kumimoji="1" lang="en-US" altLang="ja-JP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MTG</a:t>
            </a:r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時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□事前</a:t>
            </a:r>
            <a:r>
              <a:rPr kumimoji="1" lang="en-US" altLang="ja-JP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MTG</a:t>
            </a:r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時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□事前</a:t>
            </a:r>
            <a:r>
              <a:rPr kumimoji="1" lang="en-US" altLang="ja-JP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MTG</a:t>
            </a:r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時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ー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□現地取材まで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ー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□現地取材まで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□執筆前まで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□執筆前まで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ー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□制作会社が提示した締切日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□受領後直ぐ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□媒体整備後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□事務局締切日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036F9FF3-58CC-478D-886F-4D16129D1C4D}"/>
              </a:ext>
            </a:extLst>
          </p:cNvPr>
          <p:cNvSpPr/>
          <p:nvPr/>
        </p:nvSpPr>
        <p:spPr>
          <a:xfrm>
            <a:off x="8096956" y="708419"/>
            <a:ext cx="4603044" cy="36209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745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自由記述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7309DF49-E6E3-4BDE-88E9-F535340FE45F}"/>
              </a:ext>
            </a:extLst>
          </p:cNvPr>
          <p:cNvSpPr txBox="1"/>
          <p:nvPr/>
        </p:nvSpPr>
        <p:spPr>
          <a:xfrm>
            <a:off x="8151215" y="1070513"/>
            <a:ext cx="4548783" cy="2953784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noAutofit/>
          </a:bodyPr>
          <a:lstStyle/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□無　□有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□無　□有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□無　□有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357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□無　□有</a:t>
            </a:r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357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147" name="直線コネクタ 146">
            <a:extLst>
              <a:ext uri="{FF2B5EF4-FFF2-40B4-BE49-F238E27FC236}">
                <a16:creationId xmlns:a16="http://schemas.microsoft.com/office/drawing/2014/main" id="{11215988-D670-4027-A1B4-C90C594FEA8F}"/>
              </a:ext>
            </a:extLst>
          </p:cNvPr>
          <p:cNvCxnSpPr>
            <a:cxnSpLocks/>
          </p:cNvCxnSpPr>
          <p:nvPr/>
        </p:nvCxnSpPr>
        <p:spPr>
          <a:xfrm flipV="1">
            <a:off x="8055706" y="1052488"/>
            <a:ext cx="22617" cy="8573627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直線コネクタ 148">
            <a:extLst>
              <a:ext uri="{FF2B5EF4-FFF2-40B4-BE49-F238E27FC236}">
                <a16:creationId xmlns:a16="http://schemas.microsoft.com/office/drawing/2014/main" id="{332EEEC5-6905-47DD-B7D2-08F9F376400F}"/>
              </a:ext>
            </a:extLst>
          </p:cNvPr>
          <p:cNvCxnSpPr>
            <a:cxnSpLocks/>
          </p:cNvCxnSpPr>
          <p:nvPr/>
        </p:nvCxnSpPr>
        <p:spPr>
          <a:xfrm flipV="1">
            <a:off x="6626072" y="1070085"/>
            <a:ext cx="22617" cy="8573627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4971DA97-1702-4BB3-BEC3-9CB1862F7FA9}"/>
              </a:ext>
            </a:extLst>
          </p:cNvPr>
          <p:cNvSpPr/>
          <p:nvPr/>
        </p:nvSpPr>
        <p:spPr>
          <a:xfrm>
            <a:off x="0" y="411428"/>
            <a:ext cx="12801600" cy="239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u="sng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チェック項目内の作業を情報共有期限までに実施の上、制作会社へご報告頂きますようお願いいたします。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56234E55-E86F-4A3A-9D6B-DB8180886399}"/>
              </a:ext>
            </a:extLst>
          </p:cNvPr>
          <p:cNvGrpSpPr/>
          <p:nvPr/>
        </p:nvGrpSpPr>
        <p:grpSpPr>
          <a:xfrm>
            <a:off x="147796" y="1149131"/>
            <a:ext cx="12575360" cy="8419792"/>
            <a:chOff x="147796" y="1093376"/>
            <a:chExt cx="12575360" cy="8419792"/>
          </a:xfrm>
        </p:grpSpPr>
        <p:sp>
          <p:nvSpPr>
            <p:cNvPr id="21" name="矢印: 五方向 20">
              <a:extLst>
                <a:ext uri="{FF2B5EF4-FFF2-40B4-BE49-F238E27FC236}">
                  <a16:creationId xmlns:a16="http://schemas.microsoft.com/office/drawing/2014/main" id="{CCA72D84-B198-459F-AD4A-FE7FD2869D9C}"/>
                </a:ext>
              </a:extLst>
            </p:cNvPr>
            <p:cNvSpPr/>
            <p:nvPr/>
          </p:nvSpPr>
          <p:spPr>
            <a:xfrm rot="5400000">
              <a:off x="281825" y="8504286"/>
              <a:ext cx="874853" cy="1142911"/>
            </a:xfrm>
            <a:prstGeom prst="homePlate">
              <a:avLst>
                <a:gd name="adj" fmla="val 30744"/>
              </a:avLst>
            </a:prstGeom>
            <a:solidFill>
              <a:srgbClr val="FF6600"/>
            </a:solidFill>
            <a:ln w="444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kumimoji="1" lang="en-US" altLang="ja-JP" sz="1551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kumimoji="1" lang="en-US" altLang="ja-JP" sz="1551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551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納品</a:t>
              </a:r>
              <a:endParaRPr kumimoji="1" lang="en-US" altLang="ja-JP" sz="1551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" name="矢印: 五方向 19">
              <a:extLst>
                <a:ext uri="{FF2B5EF4-FFF2-40B4-BE49-F238E27FC236}">
                  <a16:creationId xmlns:a16="http://schemas.microsoft.com/office/drawing/2014/main" id="{2C2D5667-F3AF-4A88-81F9-667C5BF2416F}"/>
                </a:ext>
              </a:extLst>
            </p:cNvPr>
            <p:cNvSpPr/>
            <p:nvPr/>
          </p:nvSpPr>
          <p:spPr>
            <a:xfrm rot="5400000">
              <a:off x="325032" y="7956074"/>
              <a:ext cx="788446" cy="1142911"/>
            </a:xfrm>
            <a:prstGeom prst="homePlate">
              <a:avLst>
                <a:gd name="adj" fmla="val 26285"/>
              </a:avLst>
            </a:prstGeom>
            <a:solidFill>
              <a:schemeClr val="bg1">
                <a:lumMod val="85000"/>
              </a:schemeClr>
            </a:solidFill>
            <a:ln w="444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kumimoji="1" lang="en-US" altLang="ja-JP" sz="1551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kumimoji="1" lang="en-US" altLang="ja-JP" sz="1551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kumimoji="1" lang="en-US" altLang="ja-JP" sz="1551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551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ｽﾀｲﾙﾁｪｯｸ</a:t>
              </a:r>
              <a:endParaRPr kumimoji="1" lang="en-US" altLang="ja-JP" sz="1551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551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・校正</a:t>
              </a:r>
              <a:endParaRPr kumimoji="1" lang="en-US" altLang="ja-JP" sz="1551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kumimoji="1" lang="en-US" altLang="ja-JP" sz="1551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矢印: 五方向 21">
              <a:extLst>
                <a:ext uri="{FF2B5EF4-FFF2-40B4-BE49-F238E27FC236}">
                  <a16:creationId xmlns:a16="http://schemas.microsoft.com/office/drawing/2014/main" id="{EA9BAB78-B787-4DE9-8C8E-E68B7C62FB1A}"/>
                </a:ext>
              </a:extLst>
            </p:cNvPr>
            <p:cNvSpPr/>
            <p:nvPr/>
          </p:nvSpPr>
          <p:spPr>
            <a:xfrm rot="5400000">
              <a:off x="281829" y="7452369"/>
              <a:ext cx="874852" cy="1142911"/>
            </a:xfrm>
            <a:prstGeom prst="homePlate">
              <a:avLst>
                <a:gd name="adj" fmla="val 27979"/>
              </a:avLst>
            </a:prstGeom>
            <a:solidFill>
              <a:schemeClr val="accent1"/>
            </a:solidFill>
            <a:ln w="444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kumimoji="1" lang="en-US" altLang="ja-JP" sz="1551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kumimoji="1" lang="en-US" altLang="ja-JP" sz="1551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551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地域確認</a:t>
              </a:r>
              <a:endParaRPr kumimoji="1" lang="en-US" altLang="ja-JP" sz="1551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" name="矢印: 五方向 18">
              <a:extLst>
                <a:ext uri="{FF2B5EF4-FFF2-40B4-BE49-F238E27FC236}">
                  <a16:creationId xmlns:a16="http://schemas.microsoft.com/office/drawing/2014/main" id="{3ECF9823-DFDF-43E7-B0B2-ECA4ED6D7949}"/>
                </a:ext>
              </a:extLst>
            </p:cNvPr>
            <p:cNvSpPr/>
            <p:nvPr/>
          </p:nvSpPr>
          <p:spPr>
            <a:xfrm rot="5400000">
              <a:off x="281829" y="6874647"/>
              <a:ext cx="874850" cy="1142911"/>
            </a:xfrm>
            <a:prstGeom prst="homePlate">
              <a:avLst>
                <a:gd name="adj" fmla="val 30099"/>
              </a:avLst>
            </a:prstGeom>
            <a:solidFill>
              <a:schemeClr val="bg1">
                <a:lumMod val="85000"/>
              </a:schemeClr>
            </a:solidFill>
            <a:ln w="444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kumimoji="1" lang="en-US" altLang="ja-JP" sz="1551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551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執筆・編集</a:t>
              </a:r>
              <a:endParaRPr kumimoji="1" lang="en-US" altLang="ja-JP" sz="1551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矢印: 五方向 15">
              <a:extLst>
                <a:ext uri="{FF2B5EF4-FFF2-40B4-BE49-F238E27FC236}">
                  <a16:creationId xmlns:a16="http://schemas.microsoft.com/office/drawing/2014/main" id="{A1215989-D56F-4217-859C-0948FE60D23E}"/>
                </a:ext>
              </a:extLst>
            </p:cNvPr>
            <p:cNvSpPr/>
            <p:nvPr/>
          </p:nvSpPr>
          <p:spPr>
            <a:xfrm rot="5400000">
              <a:off x="53880" y="6046619"/>
              <a:ext cx="1330752" cy="1142911"/>
            </a:xfrm>
            <a:prstGeom prst="homePlate">
              <a:avLst>
                <a:gd name="adj" fmla="val 24998"/>
              </a:avLst>
            </a:prstGeom>
            <a:solidFill>
              <a:schemeClr val="accent1"/>
            </a:solidFill>
            <a:ln w="444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kumimoji="1" lang="en-US" altLang="ja-JP" sz="1551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kumimoji="1" lang="en-US" altLang="ja-JP" sz="1551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551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整備決定</a:t>
              </a:r>
            </a:p>
          </p:txBody>
        </p:sp>
        <p:sp>
          <p:nvSpPr>
            <p:cNvPr id="15" name="矢印: 五方向 14">
              <a:extLst>
                <a:ext uri="{FF2B5EF4-FFF2-40B4-BE49-F238E27FC236}">
                  <a16:creationId xmlns:a16="http://schemas.microsoft.com/office/drawing/2014/main" id="{B3938EF7-9C10-45B5-9E30-551A08D3824A}"/>
                </a:ext>
              </a:extLst>
            </p:cNvPr>
            <p:cNvSpPr/>
            <p:nvPr/>
          </p:nvSpPr>
          <p:spPr>
            <a:xfrm rot="5400000">
              <a:off x="218660" y="5155035"/>
              <a:ext cx="1001187" cy="1142911"/>
            </a:xfrm>
            <a:prstGeom prst="homePlate">
              <a:avLst>
                <a:gd name="adj" fmla="val 28332"/>
              </a:avLst>
            </a:prstGeom>
            <a:solidFill>
              <a:schemeClr val="accent1"/>
            </a:solidFill>
            <a:ln w="444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kumimoji="1" lang="en-US" altLang="ja-JP" sz="1551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endParaRPr kumimoji="1" lang="en-US" altLang="ja-JP" sz="1551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551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現地</a:t>
              </a:r>
              <a:endParaRPr kumimoji="1" lang="en-US" altLang="ja-JP" sz="1551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551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取材</a:t>
              </a:r>
            </a:p>
          </p:txBody>
        </p:sp>
        <p:sp>
          <p:nvSpPr>
            <p:cNvPr id="14" name="矢印: 五方向 13">
              <a:extLst>
                <a:ext uri="{FF2B5EF4-FFF2-40B4-BE49-F238E27FC236}">
                  <a16:creationId xmlns:a16="http://schemas.microsoft.com/office/drawing/2014/main" id="{72DFCE52-E94B-4990-8B57-A35A59D4A9F7}"/>
                </a:ext>
              </a:extLst>
            </p:cNvPr>
            <p:cNvSpPr/>
            <p:nvPr/>
          </p:nvSpPr>
          <p:spPr>
            <a:xfrm rot="5400000">
              <a:off x="-97596" y="4097096"/>
              <a:ext cx="1633701" cy="1142911"/>
            </a:xfrm>
            <a:prstGeom prst="homePlate">
              <a:avLst>
                <a:gd name="adj" fmla="val 25831"/>
              </a:avLst>
            </a:prstGeom>
            <a:solidFill>
              <a:schemeClr val="accent1"/>
            </a:solidFill>
            <a:ln w="444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kumimoji="1" lang="en-US" altLang="ja-JP" sz="1551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551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事前</a:t>
              </a:r>
              <a:endParaRPr kumimoji="1" lang="en-US" altLang="ja-JP" sz="1551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en-US" altLang="ja-JP" sz="1551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MTG</a:t>
              </a:r>
              <a:endParaRPr kumimoji="1" lang="ja-JP" altLang="en-US" sz="1551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矢印: 五方向 9">
              <a:extLst>
                <a:ext uri="{FF2B5EF4-FFF2-40B4-BE49-F238E27FC236}">
                  <a16:creationId xmlns:a16="http://schemas.microsoft.com/office/drawing/2014/main" id="{4226A264-B35E-4B72-AD74-A981004647F0}"/>
                </a:ext>
              </a:extLst>
            </p:cNvPr>
            <p:cNvSpPr/>
            <p:nvPr/>
          </p:nvSpPr>
          <p:spPr>
            <a:xfrm rot="5400000">
              <a:off x="-847457" y="2088633"/>
              <a:ext cx="3133425" cy="1142911"/>
            </a:xfrm>
            <a:prstGeom prst="homePlate">
              <a:avLst>
                <a:gd name="adj" fmla="val 28331"/>
              </a:avLst>
            </a:prstGeom>
            <a:solidFill>
              <a:schemeClr val="accent1"/>
            </a:solidFill>
            <a:ln w="444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kumimoji="1" lang="ja-JP" altLang="en-US" sz="1551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事前</a:t>
              </a:r>
              <a:endParaRPr kumimoji="1" lang="en-US" altLang="ja-JP" sz="1551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551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準備</a:t>
              </a:r>
            </a:p>
          </p:txBody>
        </p: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54602E7C-6ABE-4853-AC71-038DC7C4AA2A}"/>
                </a:ext>
              </a:extLst>
            </p:cNvPr>
            <p:cNvCxnSpPr>
              <a:cxnSpLocks/>
            </p:cNvCxnSpPr>
            <p:nvPr/>
          </p:nvCxnSpPr>
          <p:spPr>
            <a:xfrm>
              <a:off x="1420838" y="6064208"/>
              <a:ext cx="11279162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7B470AB9-5B7B-4FD6-B18C-4B718DE229D7}"/>
                </a:ext>
              </a:extLst>
            </p:cNvPr>
            <p:cNvCxnSpPr>
              <a:cxnSpLocks/>
            </p:cNvCxnSpPr>
            <p:nvPr/>
          </p:nvCxnSpPr>
          <p:spPr>
            <a:xfrm>
              <a:off x="1420838" y="6894395"/>
              <a:ext cx="11279162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B963CDF0-4A40-4EF4-877F-86C784167E43}"/>
                </a:ext>
              </a:extLst>
            </p:cNvPr>
            <p:cNvCxnSpPr>
              <a:cxnSpLocks/>
            </p:cNvCxnSpPr>
            <p:nvPr/>
          </p:nvCxnSpPr>
          <p:spPr>
            <a:xfrm>
              <a:off x="1420838" y="7950434"/>
              <a:ext cx="11279162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0262F5A7-8E0C-475C-AAD7-48B0720839A1}"/>
                </a:ext>
              </a:extLst>
            </p:cNvPr>
            <p:cNvCxnSpPr>
              <a:cxnSpLocks/>
            </p:cNvCxnSpPr>
            <p:nvPr/>
          </p:nvCxnSpPr>
          <p:spPr>
            <a:xfrm>
              <a:off x="1386119" y="7675614"/>
              <a:ext cx="11313880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線コネクタ 123">
              <a:extLst>
                <a:ext uri="{FF2B5EF4-FFF2-40B4-BE49-F238E27FC236}">
                  <a16:creationId xmlns:a16="http://schemas.microsoft.com/office/drawing/2014/main" id="{E3BC3BA3-B0A5-45D7-A706-E41B4533D6F9}"/>
                </a:ext>
              </a:extLst>
            </p:cNvPr>
            <p:cNvCxnSpPr>
              <a:cxnSpLocks/>
            </p:cNvCxnSpPr>
            <p:nvPr/>
          </p:nvCxnSpPr>
          <p:spPr>
            <a:xfrm>
              <a:off x="1385606" y="8682918"/>
              <a:ext cx="11337550" cy="1322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線コネクタ 124">
              <a:extLst>
                <a:ext uri="{FF2B5EF4-FFF2-40B4-BE49-F238E27FC236}">
                  <a16:creationId xmlns:a16="http://schemas.microsoft.com/office/drawing/2014/main" id="{4BEA37A7-3A1C-449F-8DF7-21CE6A4D3531}"/>
                </a:ext>
              </a:extLst>
            </p:cNvPr>
            <p:cNvCxnSpPr>
              <a:cxnSpLocks/>
            </p:cNvCxnSpPr>
            <p:nvPr/>
          </p:nvCxnSpPr>
          <p:spPr>
            <a:xfrm>
              <a:off x="1290708" y="3896739"/>
              <a:ext cx="127274" cy="1139079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線コネクタ 126">
              <a:extLst>
                <a:ext uri="{FF2B5EF4-FFF2-40B4-BE49-F238E27FC236}">
                  <a16:creationId xmlns:a16="http://schemas.microsoft.com/office/drawing/2014/main" id="{B74D1FB9-F422-4143-8B77-4B00B27936F8}"/>
                </a:ext>
              </a:extLst>
            </p:cNvPr>
            <p:cNvCxnSpPr>
              <a:cxnSpLocks/>
            </p:cNvCxnSpPr>
            <p:nvPr/>
          </p:nvCxnSpPr>
          <p:spPr>
            <a:xfrm>
              <a:off x="1273419" y="5124296"/>
              <a:ext cx="144563" cy="828402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線コネクタ 128">
              <a:extLst>
                <a:ext uri="{FF2B5EF4-FFF2-40B4-BE49-F238E27FC236}">
                  <a16:creationId xmlns:a16="http://schemas.microsoft.com/office/drawing/2014/main" id="{65370757-ABF0-4A61-814D-C1C64D1372D4}"/>
                </a:ext>
              </a:extLst>
            </p:cNvPr>
            <p:cNvCxnSpPr>
              <a:cxnSpLocks/>
            </p:cNvCxnSpPr>
            <p:nvPr/>
          </p:nvCxnSpPr>
          <p:spPr>
            <a:xfrm>
              <a:off x="1259793" y="5943740"/>
              <a:ext cx="126326" cy="867192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直線コネクタ 130">
              <a:extLst>
                <a:ext uri="{FF2B5EF4-FFF2-40B4-BE49-F238E27FC236}">
                  <a16:creationId xmlns:a16="http://schemas.microsoft.com/office/drawing/2014/main" id="{A6B2520B-9754-4CE3-A896-BDE7394B1686}"/>
                </a:ext>
              </a:extLst>
            </p:cNvPr>
            <p:cNvCxnSpPr>
              <a:cxnSpLocks/>
            </p:cNvCxnSpPr>
            <p:nvPr/>
          </p:nvCxnSpPr>
          <p:spPr>
            <a:xfrm>
              <a:off x="1259793" y="7008677"/>
              <a:ext cx="126326" cy="622333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>
              <a:extLst>
                <a:ext uri="{FF2B5EF4-FFF2-40B4-BE49-F238E27FC236}">
                  <a16:creationId xmlns:a16="http://schemas.microsoft.com/office/drawing/2014/main" id="{E614FEE7-9F55-49BA-9EA8-F8967BA546F0}"/>
                </a:ext>
              </a:extLst>
            </p:cNvPr>
            <p:cNvCxnSpPr>
              <a:cxnSpLocks/>
            </p:cNvCxnSpPr>
            <p:nvPr/>
          </p:nvCxnSpPr>
          <p:spPr>
            <a:xfrm>
              <a:off x="1420838" y="5069271"/>
              <a:ext cx="11279162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コネクタ 46">
              <a:extLst>
                <a:ext uri="{FF2B5EF4-FFF2-40B4-BE49-F238E27FC236}">
                  <a16:creationId xmlns:a16="http://schemas.microsoft.com/office/drawing/2014/main" id="{9DE1647D-88D6-4EDF-BEBD-50AC7F2E4FA0}"/>
                </a:ext>
              </a:extLst>
            </p:cNvPr>
            <p:cNvCxnSpPr>
              <a:cxnSpLocks/>
            </p:cNvCxnSpPr>
            <p:nvPr/>
          </p:nvCxnSpPr>
          <p:spPr>
            <a:xfrm>
              <a:off x="1245279" y="7591964"/>
              <a:ext cx="113710" cy="365078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コネクタ 49">
              <a:extLst>
                <a:ext uri="{FF2B5EF4-FFF2-40B4-BE49-F238E27FC236}">
                  <a16:creationId xmlns:a16="http://schemas.microsoft.com/office/drawing/2014/main" id="{3F34F3C1-38D7-4774-8BE9-6B50C1F52F38}"/>
                </a:ext>
              </a:extLst>
            </p:cNvPr>
            <p:cNvCxnSpPr>
              <a:cxnSpLocks/>
            </p:cNvCxnSpPr>
            <p:nvPr/>
          </p:nvCxnSpPr>
          <p:spPr>
            <a:xfrm>
              <a:off x="1385610" y="8843696"/>
              <a:ext cx="11337546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コネクタ 50">
              <a:extLst>
                <a:ext uri="{FF2B5EF4-FFF2-40B4-BE49-F238E27FC236}">
                  <a16:creationId xmlns:a16="http://schemas.microsoft.com/office/drawing/2014/main" id="{AA264766-2376-4612-A0BC-1DA35C6CC954}"/>
                </a:ext>
              </a:extLst>
            </p:cNvPr>
            <p:cNvCxnSpPr>
              <a:cxnSpLocks/>
            </p:cNvCxnSpPr>
            <p:nvPr/>
          </p:nvCxnSpPr>
          <p:spPr>
            <a:xfrm>
              <a:off x="1286671" y="8206820"/>
              <a:ext cx="98935" cy="431495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コネクタ 51">
              <a:extLst>
                <a:ext uri="{FF2B5EF4-FFF2-40B4-BE49-F238E27FC236}">
                  <a16:creationId xmlns:a16="http://schemas.microsoft.com/office/drawing/2014/main" id="{28C0071D-DC4F-45FA-AB8C-563ACF6109B1}"/>
                </a:ext>
              </a:extLst>
            </p:cNvPr>
            <p:cNvCxnSpPr>
              <a:cxnSpLocks/>
            </p:cNvCxnSpPr>
            <p:nvPr/>
          </p:nvCxnSpPr>
          <p:spPr>
            <a:xfrm>
              <a:off x="1275027" y="8709350"/>
              <a:ext cx="110579" cy="134346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051728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559</Words>
  <Application>Microsoft Office PowerPoint</Application>
  <PresentationFormat>A3 297x420 mm</PresentationFormat>
  <Paragraphs>118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2024-02-16T05:44:29Z</dcterms:created>
  <dcterms:modified xsi:type="dcterms:W3CDTF">2024-02-16T05:44:34Z</dcterms:modified>
</cp:coreProperties>
</file>